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Nível de Corpo Um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o Título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Texto do Título</a:t>
            </a:r>
          </a:p>
        </p:txBody>
      </p:sp>
      <p:sp>
        <p:nvSpPr>
          <p:cNvPr id="2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9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8" name="Nível de Corpo Um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o do Título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Texto do Título</a:t>
            </a:r>
          </a:p>
        </p:txBody>
      </p:sp>
      <p:sp>
        <p:nvSpPr>
          <p:cNvPr id="56" name="Nível de Corpo Um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o do Título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Texto do Título</a:t>
            </a:r>
          </a:p>
        </p:txBody>
      </p:sp>
      <p:sp>
        <p:nvSpPr>
          <p:cNvPr id="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exto do Título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Texto do Título</a:t>
            </a:r>
          </a:p>
        </p:txBody>
      </p:sp>
      <p:sp>
        <p:nvSpPr>
          <p:cNvPr id="74" name="Nível de Corpo Um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Nível de Corpo Um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2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Google Shape;55;p13" descr="Google Shape;55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Google Shape;56;p13"/>
          <p:cNvSpPr txBox="1"/>
          <p:nvPr/>
        </p:nvSpPr>
        <p:spPr>
          <a:xfrm>
            <a:off x="4476971" y="2245374"/>
            <a:ext cx="3076533" cy="65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______/PE</a:t>
            </a:r>
          </a:p>
        </p:txBody>
      </p:sp>
      <p:sp>
        <p:nvSpPr>
          <p:cNvPr id="112" name="Google Shape;57;p13"/>
          <p:cNvSpPr/>
          <p:nvPr/>
        </p:nvSpPr>
        <p:spPr>
          <a:xfrm>
            <a:off x="4517254" y="2903550"/>
            <a:ext cx="35223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3" name="Google Shape;58;p13"/>
          <p:cNvSpPr txBox="1"/>
          <p:nvPr/>
        </p:nvSpPr>
        <p:spPr>
          <a:xfrm>
            <a:off x="4424074" y="3093224"/>
            <a:ext cx="3447601" cy="1173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1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Relatório de Pesquisa de Opinião Quantitativa</a:t>
            </a:r>
          </a:p>
        </p:txBody>
      </p:sp>
      <p:pic>
        <p:nvPicPr>
          <p:cNvPr id="114" name="Google Shape;59;p13" descr="Google Shape;59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66925" y="424999"/>
            <a:ext cx="2296625" cy="9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80;p23" descr="Google Shape;180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Google Shape;181;p23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196" name="Google Shape;182;p23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7" name="Google Shape;183;p23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198" name="Google Shape;184;p23"/>
          <p:cNvSpPr txBox="1"/>
          <p:nvPr/>
        </p:nvSpPr>
        <p:spPr>
          <a:xfrm>
            <a:off x="1906600" y="358575"/>
            <a:ext cx="5330801" cy="9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Aprovação de Gestão Municipal - Regina da Saúde</a:t>
            </a:r>
          </a:p>
        </p:txBody>
      </p:sp>
      <p:sp>
        <p:nvSpPr>
          <p:cNvPr id="199" name="Google Shape;185;p23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00" name="Google Shape;186;p23" descr="Google Shape;186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094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Google Shape;187;p23" descr="Google Shape;187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52;p29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04" name="Google Shape;253;p29"/>
          <p:cNvSpPr txBox="1"/>
          <p:nvPr/>
        </p:nvSpPr>
        <p:spPr>
          <a:xfrm>
            <a:off x="3409674" y="1203649"/>
            <a:ext cx="5466001" cy="448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Por isso, George Duarte é avaliado por muitos de maneira positiva em comparação com seu antecessor.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 entanto, é preciso pontuar também os pontos a melhorar. Ainda se fala sobre a saúde, principalmente em algumas localidades desassistidas e na questão odontológica, com pouca atuação de dentistas.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Além disso, um dos pontos mais sensíveis não só para Santa Maria da Boa Vista, mas para toda região, é o abastecimento de água.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Com uma das maiores crises dos últimos anos, toda mobilização e articulação em torno da resolução do problema, através do funcionamento da Adutora dos Garças, é positiva – mas os recursos devem ser implantados com velocidade.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54;p29"/>
          <p:cNvSpPr/>
          <p:nvPr/>
        </p:nvSpPr>
        <p:spPr>
          <a:xfrm>
            <a:off x="3139899" y="4210949"/>
            <a:ext cx="186301" cy="186301"/>
          </a:xfrm>
          <a:prstGeom prst="ellipse">
            <a:avLst/>
          </a:prstGeom>
          <a:solidFill>
            <a:srgbClr val="D9E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206" name="Google Shape;255;p29"/>
          <p:cNvSpPr/>
          <p:nvPr/>
        </p:nvSpPr>
        <p:spPr>
          <a:xfrm>
            <a:off x="3139899" y="3291225"/>
            <a:ext cx="186301" cy="186301"/>
          </a:xfrm>
          <a:prstGeom prst="ellipse">
            <a:avLst/>
          </a:prstGeom>
          <a:solidFill>
            <a:srgbClr val="D9E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07" name="Google Shape;256;p29" descr="Google Shape;256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25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Google Shape;257;p29"/>
          <p:cNvSpPr txBox="1"/>
          <p:nvPr/>
        </p:nvSpPr>
        <p:spPr>
          <a:xfrm>
            <a:off x="830612" y="510950"/>
            <a:ext cx="36564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Eleições 2024</a:t>
            </a:r>
          </a:p>
        </p:txBody>
      </p:sp>
      <p:sp>
        <p:nvSpPr>
          <p:cNvPr id="209" name="Google Shape;258;p29"/>
          <p:cNvSpPr txBox="1"/>
          <p:nvPr/>
        </p:nvSpPr>
        <p:spPr>
          <a:xfrm>
            <a:off x="873900" y="1203649"/>
            <a:ext cx="7548600" cy="130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Intenção de Voto para Prefeito - Espontânea com filtro  </a:t>
            </a:r>
          </a:p>
          <a:p>
            <a: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Intenção de Voto para Prefeito - Estimulada com 5 cenários</a:t>
            </a:r>
            <a:br/>
            <a:r>
              <a:t>Nome Ideal para Vice e Atuação de Vereador - Espontânea</a:t>
            </a:r>
          </a:p>
          <a:p>
            <a: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Potencial de Voto e Influência de Apoio da Prefeita</a:t>
            </a:r>
          </a:p>
        </p:txBody>
      </p:sp>
      <p:pic>
        <p:nvPicPr>
          <p:cNvPr id="210" name="Google Shape;259;p29" descr="Google Shape;259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49" y="1203649"/>
            <a:ext cx="5168517" cy="5039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oogle Shape;260;p29" descr="Google Shape;260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Google Shape;343;p36"/>
          <p:cNvSpPr/>
          <p:nvPr/>
        </p:nvSpPr>
        <p:spPr>
          <a:xfrm>
            <a:off x="938988" y="1191362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65;p30" descr="Google Shape;265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Google Shape;266;p30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16" name="Google Shape;267;p30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7" name="Google Shape;268;p30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218" name="Google Shape;269;p30"/>
          <p:cNvSpPr txBox="1"/>
          <p:nvPr/>
        </p:nvSpPr>
        <p:spPr>
          <a:xfrm>
            <a:off x="1926175" y="537075"/>
            <a:ext cx="3502801" cy="7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7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“Já tem candidato a prefeito?”</a:t>
            </a:r>
          </a:p>
          <a:p>
            <a:pPr>
              <a:defRPr b="1" sz="17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Filtro de Intenção de Voto</a:t>
            </a:r>
          </a:p>
        </p:txBody>
      </p:sp>
      <p:sp>
        <p:nvSpPr>
          <p:cNvPr id="219" name="Google Shape;270;p30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20" name="Google Shape;271;p30" descr="Google Shape;271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274" y="550274"/>
            <a:ext cx="705826" cy="705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Google Shape;272;p30" descr="Google Shape;272;p3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25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6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227" name="Google Shape;293;p32"/>
          <p:cNvSpPr txBox="1"/>
          <p:nvPr/>
        </p:nvSpPr>
        <p:spPr>
          <a:xfrm>
            <a:off x="1900074" y="662625"/>
            <a:ext cx="6085878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Intenção de Voto para Prefeito(a) - Espontânea </a:t>
            </a:r>
          </a:p>
        </p:txBody>
      </p:sp>
      <p:sp>
        <p:nvSpPr>
          <p:cNvPr id="228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29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34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35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236" name="Google Shape;293;p32"/>
          <p:cNvSpPr txBox="1"/>
          <p:nvPr/>
        </p:nvSpPr>
        <p:spPr>
          <a:xfrm>
            <a:off x="1900074" y="662625"/>
            <a:ext cx="6007273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Intenção de Voto para Prefeito(a) - Estimulada </a:t>
            </a:r>
          </a:p>
        </p:txBody>
      </p:sp>
      <p:sp>
        <p:nvSpPr>
          <p:cNvPr id="237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38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43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4" name="Google Shape;293;p32"/>
          <p:cNvSpPr txBox="1"/>
          <p:nvPr/>
        </p:nvSpPr>
        <p:spPr>
          <a:xfrm>
            <a:off x="1900074" y="491549"/>
            <a:ext cx="6007273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Intenção de Voto para Prefeito(a) - Estimulada</a:t>
            </a:r>
          </a:p>
          <a:p>
            <a: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Cenário 2 </a:t>
            </a:r>
          </a:p>
        </p:txBody>
      </p:sp>
      <p:sp>
        <p:nvSpPr>
          <p:cNvPr id="245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46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51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2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253" name="Google Shape;293;p32"/>
          <p:cNvSpPr txBox="1"/>
          <p:nvPr/>
        </p:nvSpPr>
        <p:spPr>
          <a:xfrm>
            <a:off x="1900074" y="491549"/>
            <a:ext cx="6007273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Intenção de Voto para Prefeito(a) - Estimulada</a:t>
            </a:r>
          </a:p>
          <a:p>
            <a: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Cenário 3</a:t>
            </a:r>
          </a:p>
        </p:txBody>
      </p:sp>
      <p:sp>
        <p:nvSpPr>
          <p:cNvPr id="254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55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60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1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262" name="Google Shape;293;p32"/>
          <p:cNvSpPr txBox="1"/>
          <p:nvPr/>
        </p:nvSpPr>
        <p:spPr>
          <a:xfrm>
            <a:off x="1900074" y="491549"/>
            <a:ext cx="6007273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Intenção de Voto para Prefeito(a) - Estimulada</a:t>
            </a:r>
          </a:p>
          <a:p>
            <a: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Cenário 4</a:t>
            </a:r>
          </a:p>
        </p:txBody>
      </p:sp>
      <p:sp>
        <p:nvSpPr>
          <p:cNvPr id="263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64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69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0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271" name="Google Shape;293;p32"/>
          <p:cNvSpPr txBox="1"/>
          <p:nvPr/>
        </p:nvSpPr>
        <p:spPr>
          <a:xfrm>
            <a:off x="1900074" y="491549"/>
            <a:ext cx="6007273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Intenção de Voto para Prefeito(a) - Estimulada</a:t>
            </a:r>
          </a:p>
          <a:p>
            <a: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Cenário 5</a:t>
            </a:r>
          </a:p>
        </p:txBody>
      </p:sp>
      <p:sp>
        <p:nvSpPr>
          <p:cNvPr id="272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73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78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9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280" name="Google Shape;293;p32"/>
          <p:cNvSpPr txBox="1"/>
          <p:nvPr/>
        </p:nvSpPr>
        <p:spPr>
          <a:xfrm>
            <a:off x="1900074" y="491549"/>
            <a:ext cx="6007273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Nome ideal para Vice de Rogéria Martins - Espontânea</a:t>
            </a:r>
          </a:p>
        </p:txBody>
      </p:sp>
      <p:sp>
        <p:nvSpPr>
          <p:cNvPr id="281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82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64;p14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Google Shape;65;p14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118" name="Google Shape;66;p14" descr="Google Shape;66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Google Shape;67;p14"/>
          <p:cNvSpPr txBox="1"/>
          <p:nvPr/>
        </p:nvSpPr>
        <p:spPr>
          <a:xfrm>
            <a:off x="2490174" y="1600499"/>
            <a:ext cx="6253202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1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Objetivos da pesquisa</a:t>
            </a:r>
          </a:p>
        </p:txBody>
      </p:sp>
      <p:sp>
        <p:nvSpPr>
          <p:cNvPr id="120" name="Google Shape;68;p14"/>
          <p:cNvSpPr/>
          <p:nvPr/>
        </p:nvSpPr>
        <p:spPr>
          <a:xfrm>
            <a:off x="4517254" y="2903550"/>
            <a:ext cx="35223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1" name="Google Shape;69;p14"/>
          <p:cNvSpPr txBox="1"/>
          <p:nvPr/>
        </p:nvSpPr>
        <p:spPr>
          <a:xfrm>
            <a:off x="2490174" y="2252299"/>
            <a:ext cx="6253202" cy="166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Identiﬁcar junto aos eleitores de _____/PE os seguintes aspectos: Intenção de Voto para Prefeito Espontânea com ﬁltro e Estimulada com 5 cenários; Vice Ideal; Avaliação do Governo Municipal, Estadual e Federal; Aprovação do Governo Municipal; Principais Problemas; Avaliação por Área; Obra ou Ação prioritária; Vereador mais Atuante; Potencial de Voto e Influência de Apoio.</a:t>
            </a:r>
          </a:p>
        </p:txBody>
      </p:sp>
      <p:pic>
        <p:nvPicPr>
          <p:cNvPr id="122" name="Google Shape;70;p14" descr="Google Shape;70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6925" y="424999"/>
            <a:ext cx="2296625" cy="93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Google Shape;71;p14"/>
          <p:cNvSpPr txBox="1"/>
          <p:nvPr/>
        </p:nvSpPr>
        <p:spPr>
          <a:xfrm>
            <a:off x="1218700" y="127000"/>
            <a:ext cx="7752600" cy="2284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Recife, __ de _______, 2024.</a:t>
            </a:r>
          </a:p>
          <a:p>
            <a:pPr/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>
              <a:defRPr i="1" sz="1600">
                <a:latin typeface="Calibri"/>
                <a:ea typeface="Calibri"/>
                <a:cs typeface="Calibri"/>
                <a:sym typeface="Calibri"/>
              </a:defRPr>
            </a:pPr>
            <a:r>
              <a:t>Apresento o relatório referente a pesquisa de opinião, de caráter político, realizada na cidade de _____/PE, no dia __ de Fevereiro, presencialmente, de exclusividade do Contratante.   </a:t>
            </a:r>
          </a:p>
          <a:p>
            <a:pPr/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124" name="Google Shape;72;p14"/>
          <p:cNvSpPr/>
          <p:nvPr/>
        </p:nvSpPr>
        <p:spPr>
          <a:xfrm>
            <a:off x="887874" y="4445649"/>
            <a:ext cx="503401" cy="503401"/>
          </a:xfrm>
          <a:prstGeom prst="ellipse">
            <a:avLst/>
          </a:prstGeom>
          <a:solidFill>
            <a:srgbClr val="FFD966"/>
          </a:solidFill>
          <a:ln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25" name="Google Shape;73;p14"/>
          <p:cNvSpPr txBox="1"/>
          <p:nvPr/>
        </p:nvSpPr>
        <p:spPr>
          <a:xfrm>
            <a:off x="1391399" y="4402787"/>
            <a:ext cx="7058102" cy="1890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PESQUISA REGISTRADA NO TSE E VÁLIDA PARA </a:t>
            </a:r>
            <a:r>
              <a:rPr cap="all"/>
              <a:t>DIVULGAÇão a partir de __/__/__</a:t>
            </a:r>
            <a:r>
              <a:t>, </a:t>
            </a:r>
          </a:p>
          <a:p>
            <a:pPr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N˚  DO REGISTRO: PE-_____/2024. </a:t>
            </a:r>
            <a:endParaRPr sz="1200"/>
          </a:p>
          <a:p>
            <a:pPr>
              <a:defRPr b="1">
                <a:latin typeface="Calibri"/>
                <a:ea typeface="Calibri"/>
                <a:cs typeface="Calibri"/>
                <a:sym typeface="Calibri"/>
              </a:defRPr>
            </a:pPr>
            <a:endParaRPr sz="1200"/>
          </a:p>
          <a:p>
            <a:pPr>
              <a:defRPr b="1">
                <a:latin typeface="Calibri"/>
                <a:ea typeface="Calibri"/>
                <a:cs typeface="Calibri"/>
                <a:sym typeface="Calibri"/>
              </a:defRPr>
            </a:pPr>
            <a:endParaRPr i="1"/>
          </a:p>
          <a:p>
            <a:pPr/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126" name="Google Shape;74;p14"/>
          <p:cNvSpPr txBox="1"/>
          <p:nvPr/>
        </p:nvSpPr>
        <p:spPr>
          <a:xfrm>
            <a:off x="971200" y="4332575"/>
            <a:ext cx="247501" cy="676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</a:defRPr>
            </a:lvl1pPr>
          </a:lstStyle>
          <a:p>
            <a:pPr/>
            <a:r>
              <a:t>!</a:t>
            </a:r>
          </a:p>
        </p:txBody>
      </p:sp>
      <p:pic>
        <p:nvPicPr>
          <p:cNvPr id="127" name="Google Shape;75;p14" descr="Google Shape;75;p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87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88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289" name="Google Shape;293;p32"/>
          <p:cNvSpPr txBox="1"/>
          <p:nvPr/>
        </p:nvSpPr>
        <p:spPr>
          <a:xfrm>
            <a:off x="1900074" y="491549"/>
            <a:ext cx="6007273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Vereador mais atuante/que mais trabalha - Espontânea</a:t>
            </a:r>
          </a:p>
        </p:txBody>
      </p:sp>
      <p:sp>
        <p:nvSpPr>
          <p:cNvPr id="290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91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296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97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298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299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Google Shape;356;p37"/>
          <p:cNvSpPr txBox="1"/>
          <p:nvPr/>
        </p:nvSpPr>
        <p:spPr>
          <a:xfrm>
            <a:off x="1900074" y="402649"/>
            <a:ext cx="6366864" cy="9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Potencial de Voto para Prefeito - Rogéria Martins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05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6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307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08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Google Shape;356;p37"/>
          <p:cNvSpPr txBox="1"/>
          <p:nvPr/>
        </p:nvSpPr>
        <p:spPr>
          <a:xfrm>
            <a:off x="1900074" y="402649"/>
            <a:ext cx="6366864" cy="9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Potencial de Voto para Prefeito - </a:t>
            </a:r>
          </a:p>
          <a:p>
            <a: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Pedro Pilota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14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15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316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17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Google Shape;356;p37"/>
          <p:cNvSpPr txBox="1"/>
          <p:nvPr/>
        </p:nvSpPr>
        <p:spPr>
          <a:xfrm>
            <a:off x="1900074" y="402649"/>
            <a:ext cx="6366864" cy="9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Potencial de Voto para Prefeito - </a:t>
            </a:r>
          </a:p>
          <a:p>
            <a: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Valdo do Pipa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289;p32" descr="Google Shape;2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Google Shape;290;p32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23" name="Google Shape;291;p32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24" name="Google Shape;292;p32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325" name="Google Shape;294;p32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26" name="Google Shape;295;p32" descr="Google Shape;295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Google Shape;296;p32" descr="Google Shape;296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Google Shape;293;p32"/>
          <p:cNvSpPr txBox="1"/>
          <p:nvPr/>
        </p:nvSpPr>
        <p:spPr>
          <a:xfrm>
            <a:off x="1900074" y="484825"/>
            <a:ext cx="6637054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“Votaria num candidato(a) apoiado pela atual prefeita Regina da Saúde?”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7;p36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31" name="Google Shape;338;p36"/>
          <p:cNvSpPr txBox="1"/>
          <p:nvPr/>
        </p:nvSpPr>
        <p:spPr>
          <a:xfrm>
            <a:off x="3409674" y="1203649"/>
            <a:ext cx="5466001" cy="448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Por isso, George Duarte é avaliado por muitos de maneira positiva em comparação com seu antecessor.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 entanto, é preciso pontuar também os pontos a melhorar. Ainda se fala sobre a saúde, principalmente em algumas localidades desassistidas e na questão odontológica, com pouca atuação de dentistas.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Além disso, um dos pontos mais sensíveis não só para Santa Maria da Boa Vista, mas para toda região, é o abastecimento de água.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Com uma das maiores crises dos últimos anos, toda mobilização e articulação em torno da resolução do problema, através do funcionamento da Adutora dos Garças, é positiva – mas os recursos devem ser implantados com velocidade.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9;p36"/>
          <p:cNvSpPr/>
          <p:nvPr/>
        </p:nvSpPr>
        <p:spPr>
          <a:xfrm>
            <a:off x="3139899" y="4210949"/>
            <a:ext cx="186301" cy="186301"/>
          </a:xfrm>
          <a:prstGeom prst="ellipse">
            <a:avLst/>
          </a:prstGeom>
          <a:solidFill>
            <a:srgbClr val="D9E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33" name="Google Shape;340;p36"/>
          <p:cNvSpPr/>
          <p:nvPr/>
        </p:nvSpPr>
        <p:spPr>
          <a:xfrm>
            <a:off x="3139899" y="3291225"/>
            <a:ext cx="186301" cy="186301"/>
          </a:xfrm>
          <a:prstGeom prst="ellipse">
            <a:avLst/>
          </a:prstGeom>
          <a:solidFill>
            <a:srgbClr val="D9E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34" name="Google Shape;341;p36" descr="Google Shape;341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25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Google Shape;342;p36"/>
          <p:cNvSpPr txBox="1"/>
          <p:nvPr/>
        </p:nvSpPr>
        <p:spPr>
          <a:xfrm>
            <a:off x="4680449" y="886124"/>
            <a:ext cx="3656402" cy="119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Outras </a:t>
            </a:r>
          </a:p>
          <a:p>
            <a:pPr>
              <a:defRPr b="1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questões</a:t>
            </a:r>
          </a:p>
        </p:txBody>
      </p:sp>
      <p:sp>
        <p:nvSpPr>
          <p:cNvPr id="336" name="Google Shape;343;p36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7" name="Google Shape;344;p36"/>
          <p:cNvSpPr txBox="1"/>
          <p:nvPr/>
        </p:nvSpPr>
        <p:spPr>
          <a:xfrm>
            <a:off x="4680449" y="2300124"/>
            <a:ext cx="3870902" cy="157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Principais Problemas</a:t>
            </a:r>
          </a:p>
          <a:p>
            <a: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Obras ou ações prioritárias</a:t>
            </a:r>
          </a:p>
          <a:p>
            <a: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Avaliação por Áreas e </a:t>
            </a:r>
          </a:p>
          <a:p>
            <a: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Avaliação Estadual/Federal</a:t>
            </a:r>
          </a:p>
        </p:txBody>
      </p:sp>
      <p:pic>
        <p:nvPicPr>
          <p:cNvPr id="338" name="Google Shape;345;p36" descr="Google Shape;345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600" y="328044"/>
            <a:ext cx="4173324" cy="406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Google Shape;346;p36" descr="Google Shape;346;p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Google Shape;347;p36" descr="Google Shape;347;p3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7424" y="334000"/>
            <a:ext cx="3418671" cy="411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52;p37" descr="Google Shape;352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Google Shape;353;p3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44" name="Google Shape;354;p3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45" name="Google Shape;355;p3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346" name="Google Shape;356;p37"/>
          <p:cNvSpPr txBox="1"/>
          <p:nvPr/>
        </p:nvSpPr>
        <p:spPr>
          <a:xfrm>
            <a:off x="1900074" y="412525"/>
            <a:ext cx="5902502" cy="9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Principais problemas de </a:t>
            </a:r>
          </a:p>
          <a:p>
            <a: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Itaíba/PE</a:t>
            </a:r>
          </a:p>
        </p:txBody>
      </p:sp>
      <p:sp>
        <p:nvSpPr>
          <p:cNvPr id="347" name="Google Shape;357;p3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48" name="Google Shape;358;p37" descr="Google Shape;358;p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550" y="424724"/>
            <a:ext cx="926101" cy="92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Google Shape;359;p37" descr="Google Shape;359;p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2;p37" descr="Google Shape;352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Google Shape;353;p3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53" name="Google Shape;354;p3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4" name="Google Shape;355;p3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355" name="Google Shape;356;p37"/>
          <p:cNvSpPr txBox="1"/>
          <p:nvPr/>
        </p:nvSpPr>
        <p:spPr>
          <a:xfrm>
            <a:off x="1900074" y="336325"/>
            <a:ext cx="5902502" cy="9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Obra ou ação que gostaria de ver realizada em Itaíba/PE</a:t>
            </a:r>
          </a:p>
        </p:txBody>
      </p:sp>
      <p:sp>
        <p:nvSpPr>
          <p:cNvPr id="356" name="Google Shape;357;p3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57" name="Google Shape;358;p37" descr="Google Shape;358;p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550" y="424724"/>
            <a:ext cx="926101" cy="92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Google Shape;359;p37" descr="Google Shape;359;p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62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3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364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65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Google Shape;356;p37"/>
          <p:cNvSpPr txBox="1"/>
          <p:nvPr/>
        </p:nvSpPr>
        <p:spPr>
          <a:xfrm>
            <a:off x="1900074" y="599499"/>
            <a:ext cx="5902502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Saúde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71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72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373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74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Google Shape;356;p37"/>
          <p:cNvSpPr txBox="1"/>
          <p:nvPr/>
        </p:nvSpPr>
        <p:spPr>
          <a:xfrm>
            <a:off x="1900074" y="599499"/>
            <a:ext cx="5902502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Educação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80;p15"/>
          <p:cNvSpPr txBox="1"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Google Shape;81;p15"/>
          <p:cNvSpPr txBox="1"/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pic>
        <p:nvPicPr>
          <p:cNvPr id="131" name="Google Shape;82;p15" descr="Google Shape;82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Google Shape;83;p15"/>
          <p:cNvSpPr txBox="1"/>
          <p:nvPr/>
        </p:nvSpPr>
        <p:spPr>
          <a:xfrm>
            <a:off x="1218699" y="274100"/>
            <a:ext cx="35223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9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Número de entrevistas</a:t>
            </a:r>
          </a:p>
        </p:txBody>
      </p:sp>
      <p:sp>
        <p:nvSpPr>
          <p:cNvPr id="133" name="Google Shape;84;p15"/>
          <p:cNvSpPr/>
          <p:nvPr/>
        </p:nvSpPr>
        <p:spPr>
          <a:xfrm>
            <a:off x="4517254" y="2903550"/>
            <a:ext cx="35223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4" name="Google Shape;85;p15"/>
          <p:cNvSpPr txBox="1"/>
          <p:nvPr/>
        </p:nvSpPr>
        <p:spPr>
          <a:xfrm>
            <a:off x="1244400" y="620550"/>
            <a:ext cx="7352101" cy="7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 amostra permite representatividade para o conjunto de eleitores de _____/PE e conta com ___ casos válidos. </a:t>
            </a:r>
          </a:p>
        </p:txBody>
      </p:sp>
      <p:pic>
        <p:nvPicPr>
          <p:cNvPr id="135" name="Google Shape;86;p15" descr="Google Shape;86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Google Shape;87;p15"/>
          <p:cNvSpPr txBox="1"/>
          <p:nvPr/>
        </p:nvSpPr>
        <p:spPr>
          <a:xfrm>
            <a:off x="1221687" y="1178788"/>
            <a:ext cx="35223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9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Metodologia</a:t>
            </a:r>
          </a:p>
        </p:txBody>
      </p:sp>
      <p:sp>
        <p:nvSpPr>
          <p:cNvPr id="137" name="Google Shape;88;p15"/>
          <p:cNvSpPr txBox="1"/>
          <p:nvPr/>
        </p:nvSpPr>
        <p:spPr>
          <a:xfrm>
            <a:off x="1244400" y="1532858"/>
            <a:ext cx="7352101" cy="170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300">
                <a:latin typeface="Calibri"/>
                <a:ea typeface="Calibri"/>
                <a:cs typeface="Calibri"/>
                <a:sym typeface="Calibri"/>
              </a:defRPr>
            </a:pPr>
            <a:r>
              <a:t>A distribuição das entrevistas entre os segmentos pesquisados foi feita por quotas proporcionais a cada localidade sorteada – com base em processo estatístico, técnicas de aleatorização e pós-estratiﬁcação com ponderação. </a:t>
            </a:r>
          </a:p>
          <a:p>
            <a:pPr>
              <a:lnSpc>
                <a:spcPct val="20000"/>
              </a:lnSpc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300">
                <a:latin typeface="Calibri"/>
                <a:ea typeface="Calibri"/>
                <a:cs typeface="Calibri"/>
                <a:sym typeface="Calibri"/>
              </a:defRPr>
            </a:pPr>
            <a:r>
              <a:t>A pesquisa contemplou proporcionalmente as localidades selecionadas de: ______</a:t>
            </a:r>
          </a:p>
          <a:p>
            <a:pPr>
              <a:lnSpc>
                <a:spcPct val="20000"/>
              </a:lnSpc>
              <a:defRPr sz="1300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 sz="1300">
                <a:latin typeface="Calibri"/>
                <a:ea typeface="Calibri"/>
                <a:cs typeface="Calibri"/>
                <a:sym typeface="Calibri"/>
              </a:defRPr>
            </a:pPr>
            <a:r>
              <a:t>A grandeza da amostra assegura um grau de conﬁança de 95% e margem de erro de 4,85%. Isto signiﬁca que para cada 100 levantamentos simultâneos realizados, com a mesma metodologia, em 95 deles os resultados estariam dentro da faixa de erro prevista. </a:t>
            </a:r>
          </a:p>
        </p:txBody>
      </p:sp>
      <p:sp>
        <p:nvSpPr>
          <p:cNvPr id="138" name="Google Shape;89;p15"/>
          <p:cNvSpPr txBox="1"/>
          <p:nvPr/>
        </p:nvSpPr>
        <p:spPr>
          <a:xfrm>
            <a:off x="1231699" y="3960524"/>
            <a:ext cx="2160398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9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Controle interno</a:t>
            </a:r>
          </a:p>
        </p:txBody>
      </p:sp>
      <p:sp>
        <p:nvSpPr>
          <p:cNvPr id="139" name="Google Shape;90;p15"/>
          <p:cNvSpPr txBox="1"/>
          <p:nvPr/>
        </p:nvSpPr>
        <p:spPr>
          <a:xfrm>
            <a:off x="1269800" y="4299063"/>
            <a:ext cx="7352101" cy="75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Após as entrevistas, foram realizadas as validações dos questionários, quanto a sua aplicação e adequação ao eleitorado em questão.</a:t>
            </a:r>
          </a:p>
        </p:txBody>
      </p:sp>
      <p:pic>
        <p:nvPicPr>
          <p:cNvPr id="140" name="Google Shape;91;p15" descr="Google Shape;91;p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050" y="486774"/>
            <a:ext cx="550576" cy="55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oogle Shape;92;p15" descr="Google Shape;92;p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7050" y="1410249"/>
            <a:ext cx="550576" cy="550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93;p15" descr="Google Shape;93;p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7050" y="4111724"/>
            <a:ext cx="550576" cy="550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80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1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382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83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Google Shape;356;p37"/>
          <p:cNvSpPr txBox="1"/>
          <p:nvPr/>
        </p:nvSpPr>
        <p:spPr>
          <a:xfrm>
            <a:off x="1900074" y="599499"/>
            <a:ext cx="5902502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Segurança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89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90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391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392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Google Shape;356;p37"/>
          <p:cNvSpPr txBox="1"/>
          <p:nvPr/>
        </p:nvSpPr>
        <p:spPr>
          <a:xfrm>
            <a:off x="1900074" y="599499"/>
            <a:ext cx="5902502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Limpeza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398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99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400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01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Google Shape;356;p37"/>
          <p:cNvSpPr txBox="1"/>
          <p:nvPr/>
        </p:nvSpPr>
        <p:spPr>
          <a:xfrm>
            <a:off x="1967808" y="440749"/>
            <a:ext cx="6339551" cy="89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3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Asfalto/Calçamento/Estradas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407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08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409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10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Google Shape;356;p37"/>
          <p:cNvSpPr txBox="1"/>
          <p:nvPr/>
        </p:nvSpPr>
        <p:spPr>
          <a:xfrm>
            <a:off x="1930043" y="428049"/>
            <a:ext cx="59025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Iluminação Pública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16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417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18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Google Shape;356;p37"/>
          <p:cNvSpPr txBox="1"/>
          <p:nvPr/>
        </p:nvSpPr>
        <p:spPr>
          <a:xfrm>
            <a:off x="1930043" y="453449"/>
            <a:ext cx="5902501" cy="86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2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Assistência Social/Ação Social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424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25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426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27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gle Shape;356;p37"/>
          <p:cNvSpPr txBox="1"/>
          <p:nvPr/>
        </p:nvSpPr>
        <p:spPr>
          <a:xfrm>
            <a:off x="1930043" y="428049"/>
            <a:ext cx="59025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Transporte (Carro da Saúde/Escolar)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433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4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435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36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Google Shape;356;p37"/>
          <p:cNvSpPr txBox="1"/>
          <p:nvPr/>
        </p:nvSpPr>
        <p:spPr>
          <a:xfrm>
            <a:off x="1930043" y="466149"/>
            <a:ext cx="5902501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1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Lazer (Festas, Incentivo a Cultura, Esportes)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442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43" name="Google Shape;231;p27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444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45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Google Shape;356;p37"/>
          <p:cNvSpPr txBox="1"/>
          <p:nvPr/>
        </p:nvSpPr>
        <p:spPr>
          <a:xfrm>
            <a:off x="1930043" y="466149"/>
            <a:ext cx="5902501" cy="843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1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Avaliação por Área - Agricultura </a:t>
            </a:r>
          </a:p>
          <a:p>
            <a:pPr>
              <a:defRPr b="1" sz="21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(Apoio ao Produtor Rural)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228;p27" descr="Google Shape;228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Google Shape;229;p27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451" name="Google Shape;230;p27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52" name="Google Shape;233;p27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53" name="Google Shape;234;p27" descr="Google Shape;23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Google Shape;235;p27" descr="Google Shape;23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Google Shape;356;p37"/>
          <p:cNvSpPr txBox="1"/>
          <p:nvPr/>
        </p:nvSpPr>
        <p:spPr>
          <a:xfrm>
            <a:off x="1930043" y="542349"/>
            <a:ext cx="6253417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0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por Área - Abastecimento de Água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156;p21" descr="Google Shape;156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Google Shape;157;p21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459" name="Google Shape;158;p21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0" name="Google Shape;159;p21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461" name="Google Shape;160;p21"/>
          <p:cNvSpPr txBox="1"/>
          <p:nvPr/>
        </p:nvSpPr>
        <p:spPr>
          <a:xfrm>
            <a:off x="1906600" y="358575"/>
            <a:ext cx="5082096" cy="9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de Gestão Estadual - Raquel Lyra</a:t>
            </a:r>
          </a:p>
        </p:txBody>
      </p:sp>
      <p:sp>
        <p:nvSpPr>
          <p:cNvPr id="462" name="Google Shape;161;p21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63" name="Google Shape;162;p21" descr="Google Shape;162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oogle Shape;163;p21" descr="Google Shape;163;p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98;p16" descr="Google Shape;98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oogle Shape;99;p16" descr="Google Shape;99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Google Shape;100;p16"/>
          <p:cNvSpPr txBox="1"/>
          <p:nvPr/>
        </p:nvSpPr>
        <p:spPr>
          <a:xfrm>
            <a:off x="699575" y="274099"/>
            <a:ext cx="49359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147" name="Google Shape;101;p16"/>
          <p:cNvSpPr txBox="1"/>
          <p:nvPr/>
        </p:nvSpPr>
        <p:spPr>
          <a:xfrm>
            <a:off x="1244399" y="3935124"/>
            <a:ext cx="35223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9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Controle interno</a:t>
            </a:r>
          </a:p>
        </p:txBody>
      </p:sp>
      <p:sp>
        <p:nvSpPr>
          <p:cNvPr id="148" name="Google Shape;102;p16"/>
          <p:cNvSpPr txBox="1"/>
          <p:nvPr/>
        </p:nvSpPr>
        <p:spPr>
          <a:xfrm>
            <a:off x="699574" y="1165390"/>
            <a:ext cx="5195175" cy="600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Esta pesquisa, realizada no início de 2024, pouco menos de 8 meses para as eleições municipais, demostra o cenário político de Itaíba.</a:t>
            </a:r>
          </a:p>
        </p:txBody>
      </p:sp>
      <p:sp>
        <p:nvSpPr>
          <p:cNvPr id="149" name="Google Shape;103;p16"/>
          <p:cNvSpPr/>
          <p:nvPr/>
        </p:nvSpPr>
        <p:spPr>
          <a:xfrm>
            <a:off x="416575" y="1315045"/>
            <a:ext cx="225301" cy="225301"/>
          </a:xfrm>
          <a:prstGeom prst="ellipse">
            <a:avLst/>
          </a:prstGeom>
          <a:solidFill>
            <a:srgbClr val="D9E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50" name="Google Shape;104;p16"/>
          <p:cNvSpPr txBox="1"/>
          <p:nvPr/>
        </p:nvSpPr>
        <p:spPr>
          <a:xfrm>
            <a:off x="800024" y="2040175"/>
            <a:ext cx="5091602" cy="1162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 atual prefeito George Duarte tem uma gestão bem avaliada no município, com aprovação acima de 65% e é visto por boa parte da população como um gestor dinâmico e trabalhador que está dando uma cara nova para Santa Maria da Boa Vista.</a:t>
            </a:r>
          </a:p>
        </p:txBody>
      </p:sp>
      <p:sp>
        <p:nvSpPr>
          <p:cNvPr id="151" name="Google Shape;105;p16"/>
          <p:cNvSpPr/>
          <p:nvPr/>
        </p:nvSpPr>
        <p:spPr>
          <a:xfrm>
            <a:off x="353274" y="1939725"/>
            <a:ext cx="5680502" cy="1132300"/>
          </a:xfrm>
          <a:prstGeom prst="roundRect">
            <a:avLst>
              <a:gd name="adj" fmla="val 19629"/>
            </a:avLst>
          </a:prstGeom>
          <a:solidFill>
            <a:srgbClr val="75A473"/>
          </a:solidFill>
          <a:ln>
            <a:solidFill>
              <a:srgbClr val="75A473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52" name="Google Shape;106;p16"/>
          <p:cNvSpPr txBox="1"/>
          <p:nvPr/>
        </p:nvSpPr>
        <p:spPr>
          <a:xfrm>
            <a:off x="699574" y="1976675"/>
            <a:ext cx="5195175" cy="1058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A prefeita Regina da Saúde tem uma gestão bem avaliada</a:t>
            </a:r>
            <a:r>
              <a:t>, com 70% de aprovação. A percepção de parte da população é de que seu trabalho promoveu melhorias, </a:t>
            </a:r>
            <a:r>
              <a:rPr b="1"/>
              <a:t>concluindo obras que estavam paradas e atuando em algumas áreas importantes como a saúde</a:t>
            </a:r>
            <a:r>
              <a:t>.</a:t>
            </a:r>
          </a:p>
        </p:txBody>
      </p:sp>
      <p:sp>
        <p:nvSpPr>
          <p:cNvPr id="153" name="Google Shape;107;p16"/>
          <p:cNvSpPr txBox="1"/>
          <p:nvPr/>
        </p:nvSpPr>
        <p:spPr>
          <a:xfrm>
            <a:off x="678674" y="3219759"/>
            <a:ext cx="5564356" cy="1743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 entanto, </a:t>
            </a:r>
            <a:r>
              <a:rPr b="1"/>
              <a:t>o desgaste político existe</a:t>
            </a:r>
            <a:r>
              <a:t>. </a:t>
            </a:r>
            <a:r>
              <a:rPr b="1"/>
              <a:t>Além da oposição estabelecida</a:t>
            </a:r>
            <a:r>
              <a:t> na cidade, a desaprovação fica por conta dos </a:t>
            </a:r>
            <a:r>
              <a:rPr b="1"/>
              <a:t>problemas com a pavimentação</a:t>
            </a:r>
            <a:r>
              <a:t> – estradas mal cuidadas, com muitos trechos de difícil acesso; construção insuficiente de calçamentos e falta de manutenção nas calçadas. Além disso, a dependência da prefeitura demonstra a </a:t>
            </a:r>
            <a:r>
              <a:rPr b="1"/>
              <a:t>baixa geração de emprego e renda</a:t>
            </a:r>
            <a:r>
              <a:t> no município, assim como a </a:t>
            </a:r>
            <a:r>
              <a:rPr b="1"/>
              <a:t>necessidade de melhorias nos postos</a:t>
            </a:r>
            <a:r>
              <a:t> de saúde, sobretudo nas localidades mais afastadas.</a:t>
            </a:r>
          </a:p>
        </p:txBody>
      </p:sp>
      <p:sp>
        <p:nvSpPr>
          <p:cNvPr id="154" name="Google Shape;108;p16"/>
          <p:cNvSpPr/>
          <p:nvPr/>
        </p:nvSpPr>
        <p:spPr>
          <a:xfrm>
            <a:off x="416575" y="3357104"/>
            <a:ext cx="225301" cy="225301"/>
          </a:xfrm>
          <a:prstGeom prst="ellipse">
            <a:avLst/>
          </a:prstGeom>
          <a:solidFill>
            <a:srgbClr val="D9E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155" name="Google Shape;109;p16" descr="Google Shape;109;p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156;p21" descr="Google Shape;156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Google Shape;157;p21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468" name="Google Shape;158;p21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69" name="Google Shape;159;p21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470" name="Google Shape;160;p21"/>
          <p:cNvSpPr txBox="1"/>
          <p:nvPr/>
        </p:nvSpPr>
        <p:spPr>
          <a:xfrm>
            <a:off x="1906600" y="358575"/>
            <a:ext cx="5082096" cy="9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Avaliação de Gestão Federal </a:t>
            </a:r>
          </a:p>
          <a:p>
            <a: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- Lula</a:t>
            </a:r>
          </a:p>
        </p:txBody>
      </p:sp>
      <p:sp>
        <p:nvSpPr>
          <p:cNvPr id="471" name="Google Shape;161;p21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72" name="Google Shape;162;p21" descr="Google Shape;162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oogle Shape;163;p21" descr="Google Shape;163;p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00;p41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476" name="Google Shape;401;p41"/>
          <p:cNvSpPr txBox="1"/>
          <p:nvPr/>
        </p:nvSpPr>
        <p:spPr>
          <a:xfrm>
            <a:off x="3409674" y="1203649"/>
            <a:ext cx="5466001" cy="448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Por isso, George Duarte é avaliado por muitos de maneira positiva em comparação com seu antecessor.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 entanto, é preciso pontuar também os pontos a melhorar. Ainda se fala sobre a saúde, principalmente em algumas localidades desassistidas e na questão odontológica, com pouca atuação de dentistas.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Além disso, um dos pontos mais sensíveis não só para Santa Maria da Boa Vista, mas para toda região, é o abastecimento de água.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Com uma das maiores crises dos últimos anos, toda mobilização e articulação em torno da resolução do problema, através do funcionamento da Adutora dos Garças, é positiva – mas os recursos devem ser implantados com velocidade.</a:t>
            </a: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/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02;p41"/>
          <p:cNvSpPr/>
          <p:nvPr/>
        </p:nvSpPr>
        <p:spPr>
          <a:xfrm>
            <a:off x="3139899" y="4210949"/>
            <a:ext cx="186301" cy="186301"/>
          </a:xfrm>
          <a:prstGeom prst="ellipse">
            <a:avLst/>
          </a:prstGeom>
          <a:solidFill>
            <a:srgbClr val="D9E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478" name="Google Shape;403;p41"/>
          <p:cNvSpPr/>
          <p:nvPr/>
        </p:nvSpPr>
        <p:spPr>
          <a:xfrm>
            <a:off x="3139899" y="3291225"/>
            <a:ext cx="186301" cy="186301"/>
          </a:xfrm>
          <a:prstGeom prst="ellipse">
            <a:avLst/>
          </a:prstGeom>
          <a:solidFill>
            <a:srgbClr val="D9E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479" name="Google Shape;404;p41" descr="Google Shape;404;p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25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Google Shape;405;p41"/>
          <p:cNvSpPr txBox="1"/>
          <p:nvPr/>
        </p:nvSpPr>
        <p:spPr>
          <a:xfrm>
            <a:off x="4680449" y="1353575"/>
            <a:ext cx="3656402" cy="6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Obrigado!</a:t>
            </a:r>
          </a:p>
        </p:txBody>
      </p:sp>
      <p:sp>
        <p:nvSpPr>
          <p:cNvPr id="481" name="Google Shape;406;p41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2" name="Google Shape;407;p41"/>
          <p:cNvSpPr txBox="1"/>
          <p:nvPr/>
        </p:nvSpPr>
        <p:spPr>
          <a:xfrm>
            <a:off x="4680449" y="2300124"/>
            <a:ext cx="29370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Em seguida, acompanhe os devidos cruzamentos.</a:t>
            </a:r>
          </a:p>
        </p:txBody>
      </p:sp>
      <p:pic>
        <p:nvPicPr>
          <p:cNvPr id="483" name="Google Shape;408;p41" descr="Google Shape;408;p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4524" y="203400"/>
            <a:ext cx="2458693" cy="1003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14;p17" descr="Google Shape;114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115;p17" descr="Google Shape;115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Google Shape;116;p17"/>
          <p:cNvSpPr txBox="1"/>
          <p:nvPr/>
        </p:nvSpPr>
        <p:spPr>
          <a:xfrm>
            <a:off x="3194224" y="319449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160" name="Google Shape;117;p17"/>
          <p:cNvSpPr txBox="1"/>
          <p:nvPr/>
        </p:nvSpPr>
        <p:spPr>
          <a:xfrm>
            <a:off x="3137838" y="1084005"/>
            <a:ext cx="5601727" cy="535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Existem outros problemas relevantes. Como a </a:t>
            </a:r>
            <a:r>
              <a:rPr b="1"/>
              <a:t>falta de cisternas</a:t>
            </a:r>
            <a:r>
              <a:t> em alguns pontos – dificultando o acesso à água e a </a:t>
            </a:r>
            <a:r>
              <a:rPr b="1"/>
              <a:t>ausência de manutenção de praças</a:t>
            </a:r>
            <a:r>
              <a:t> e </a:t>
            </a:r>
            <a:r>
              <a:rPr b="1"/>
              <a:t>novos equipamentos</a:t>
            </a:r>
            <a:r>
              <a:t> públicos que promovam </a:t>
            </a:r>
            <a:r>
              <a:rPr b="1"/>
              <a:t>lazer</a:t>
            </a:r>
            <a:r>
              <a:t>. A impressão dos entrevistadores é de que a </a:t>
            </a:r>
            <a:r>
              <a:rPr b="1"/>
              <a:t>atual gestão trabalhou bem em algumas áreas</a:t>
            </a:r>
            <a:r>
              <a:t>, </a:t>
            </a:r>
            <a:r>
              <a:rPr b="1"/>
              <a:t>mas não tem tido atenção a outras</a:t>
            </a:r>
            <a:r>
              <a:t>. É possível citar, por exemplo, o </a:t>
            </a:r>
            <a:r>
              <a:rPr b="1"/>
              <a:t>desejo de resgate da Festa do Leite – tradicional na cidade</a:t>
            </a:r>
            <a:r>
              <a:t>.</a:t>
            </a:r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A eleição deste ano, por sua vez, está começando a fazer parte do cotidiano da população</a:t>
            </a:r>
            <a:r>
              <a:t>. </a:t>
            </a:r>
            <a:r>
              <a:rPr b="1"/>
              <a:t>62% afirma já ter candidato a prefeito(a)</a:t>
            </a:r>
            <a:r>
              <a:t> para outubro e, nesse cenário, </a:t>
            </a:r>
            <a:r>
              <a:rPr b="1"/>
              <a:t>a oposição leva vantagem</a:t>
            </a:r>
            <a:r>
              <a:t>.</a:t>
            </a:r>
            <a:endParaRPr b="1"/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Rogéria Martins alcança 31% de intenção de voto na pergunta espontânea</a:t>
            </a:r>
            <a:r>
              <a:t>, onde não são apresentados os nomes dos candidatos e fica </a:t>
            </a:r>
            <a:r>
              <a:rPr b="1"/>
              <a:t>12% à frente do candidato da gestão</a:t>
            </a:r>
            <a:r>
              <a:t>, Pedro Pilota. </a:t>
            </a:r>
            <a:r>
              <a:rPr b="1"/>
              <a:t>No levantamento estimulado, a vantagem é um pouco ampliada, com 15% à frente</a:t>
            </a:r>
            <a:r>
              <a:t>.</a:t>
            </a:r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/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18;p17" descr="Google Shape;118;p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23;p18" descr="Google Shape;123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Google Shape;124;p18" descr="Google Shape;124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699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oogle Shape;125;p18"/>
          <p:cNvSpPr txBox="1"/>
          <p:nvPr/>
        </p:nvSpPr>
        <p:spPr>
          <a:xfrm>
            <a:off x="2640875" y="228749"/>
            <a:ext cx="49359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166" name="Google Shape;126;p18"/>
          <p:cNvSpPr/>
          <p:nvPr/>
        </p:nvSpPr>
        <p:spPr>
          <a:xfrm>
            <a:off x="2629135" y="3004827"/>
            <a:ext cx="5846794" cy="1785344"/>
          </a:xfrm>
          <a:prstGeom prst="roundRect">
            <a:avLst>
              <a:gd name="adj" fmla="val 17972"/>
            </a:avLst>
          </a:prstGeom>
          <a:solidFill>
            <a:srgbClr val="75A473"/>
          </a:solidFill>
          <a:ln>
            <a:solidFill>
              <a:srgbClr val="75A473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67" name="Google Shape;127;p18"/>
          <p:cNvSpPr txBox="1"/>
          <p:nvPr/>
        </p:nvSpPr>
        <p:spPr>
          <a:xfrm>
            <a:off x="2666842" y="963686"/>
            <a:ext cx="5771380" cy="4893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Nesse sentido, é possível dizer que, </a:t>
            </a:r>
            <a:r>
              <a:rPr b="1"/>
              <a:t>apesar da gestão não ser mal avaliada, existe um desgaste natural</a:t>
            </a:r>
            <a:r>
              <a:t> e a </a:t>
            </a:r>
            <a:r>
              <a:rPr b="1"/>
              <a:t>percepção de que deve haver uma mudança em Itaíba</a:t>
            </a:r>
            <a:r>
              <a:t>. O candidato à sucessão ainda não é tão popular na cidade, em contraposição a Rogéria Martins que tem um </a:t>
            </a:r>
            <a:r>
              <a:rPr b="1"/>
              <a:t>grupo político historicamente consolidado</a:t>
            </a:r>
            <a:r>
              <a:t>. Há duas figuras que também tem potencial de impactar nas eleições. O também candidato, Valdo do Pipa, que tem uma intenção de voto considerável e a posição de rompimento com a gestão. E, na Câmara, o vereador </a:t>
            </a:r>
            <a:r>
              <a:rPr b="1"/>
              <a:t>Jessé</a:t>
            </a:r>
            <a:r>
              <a:t>, que aparece como </a:t>
            </a:r>
            <a:r>
              <a:rPr b="1"/>
              <a:t>o mais atuante no município</a:t>
            </a:r>
            <a:r>
              <a:t>.</a:t>
            </a:r>
            <a:endParaRPr b="1"/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Em resumo, no cenário de hoje, </a:t>
            </a:r>
            <a:r>
              <a:rPr b="1"/>
              <a:t>Rogéria Martins tem vantagem na disputa</a:t>
            </a:r>
            <a:r>
              <a:t>. Porém, </a:t>
            </a:r>
            <a:r>
              <a:rPr b="1"/>
              <a:t>a consolidação da liderança passa por um discurso propositivo</a:t>
            </a:r>
            <a:r>
              <a:t>, </a:t>
            </a:r>
            <a:r>
              <a:rPr b="1"/>
              <a:t>sem críticas diretas</a:t>
            </a:r>
            <a:r>
              <a:t> e </a:t>
            </a:r>
            <a:r>
              <a:rPr b="1"/>
              <a:t>pontuando as necessidades</a:t>
            </a:r>
            <a:r>
              <a:t> do povo de Itaíba, </a:t>
            </a:r>
            <a:r>
              <a:rPr b="1"/>
              <a:t>especialmente na zona rural</a:t>
            </a:r>
            <a:r>
              <a:t>. A </a:t>
            </a:r>
            <a:r>
              <a:rPr b="1"/>
              <a:t>escolha do nome para compor a chapa também é importante</a:t>
            </a:r>
            <a:r>
              <a:t>. No mais, é necessário atenção ao </a:t>
            </a:r>
            <a:r>
              <a:rPr b="1"/>
              <a:t>candidato da gestão</a:t>
            </a:r>
            <a:r>
              <a:t> – que </a:t>
            </a:r>
            <a:r>
              <a:rPr b="1"/>
              <a:t>conta com a máquina ao seu favor </a:t>
            </a:r>
            <a:r>
              <a:t>e a </a:t>
            </a:r>
            <a:r>
              <a:rPr b="1"/>
              <a:t>capacidade</a:t>
            </a:r>
            <a:r>
              <a:t> </a:t>
            </a:r>
            <a:r>
              <a:rPr b="1"/>
              <a:t>de solucionar problemas a curto prazo</a:t>
            </a:r>
            <a:r>
              <a:t>, como a manutenção das estradas.</a:t>
            </a:r>
            <a:endParaRPr b="1"/>
          </a:p>
          <a:p>
            <a:pPr defTabSz="3556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 defTabSz="355600">
              <a:defRPr sz="13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b="1"/>
          </a:p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28;p18"/>
          <p:cNvSpPr/>
          <p:nvPr/>
        </p:nvSpPr>
        <p:spPr>
          <a:xfrm>
            <a:off x="416575" y="1279849"/>
            <a:ext cx="225301" cy="225301"/>
          </a:xfrm>
          <a:prstGeom prst="ellipse">
            <a:avLst/>
          </a:prstGeom>
          <a:solidFill>
            <a:srgbClr val="D9EAD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169" name="Google Shape;129;p18" descr="Google Shape;129;p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34;p19" descr="Google Shape;134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Google Shape;136;p19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3" name="Google Shape;138;p19"/>
          <p:cNvSpPr txBox="1"/>
          <p:nvPr/>
        </p:nvSpPr>
        <p:spPr>
          <a:xfrm>
            <a:off x="1942875" y="662625"/>
            <a:ext cx="2421901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Perfil Amostral</a:t>
            </a:r>
          </a:p>
        </p:txBody>
      </p:sp>
      <p:sp>
        <p:nvSpPr>
          <p:cNvPr id="174" name="Google Shape;139;p19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175" name="Google Shape;140;p19" descr="Google Shape;140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Google Shape;141;p19" descr="Google Shape;141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46;p20" descr="Google Shape;146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Google Shape;147;p20"/>
          <p:cNvSpPr txBox="1"/>
          <p:nvPr/>
        </p:nvSpPr>
        <p:spPr>
          <a:xfrm>
            <a:off x="4680449" y="886124"/>
            <a:ext cx="3656402" cy="119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Gestão </a:t>
            </a:r>
          </a:p>
          <a:p>
            <a:pPr>
              <a:defRPr b="1"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Municipal</a:t>
            </a:r>
          </a:p>
        </p:txBody>
      </p:sp>
      <p:sp>
        <p:nvSpPr>
          <p:cNvPr id="180" name="Google Shape;148;p20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1" name="Google Shape;149;p20"/>
          <p:cNvSpPr txBox="1"/>
          <p:nvPr/>
        </p:nvSpPr>
        <p:spPr>
          <a:xfrm>
            <a:off x="4680449" y="2300124"/>
            <a:ext cx="3439501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e Aprovação</a:t>
            </a:r>
          </a:p>
        </p:txBody>
      </p:sp>
      <p:pic>
        <p:nvPicPr>
          <p:cNvPr id="182" name="Google Shape;150;p20" descr="Google Shape;150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538" y="176525"/>
            <a:ext cx="3828377" cy="460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151;p20" descr="Google Shape;151;p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56;p21" descr="Google Shape;156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" y="0"/>
            <a:ext cx="914395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oogle Shape;157;p21"/>
          <p:cNvSpPr txBox="1"/>
          <p:nvPr/>
        </p:nvSpPr>
        <p:spPr>
          <a:xfrm>
            <a:off x="3109774" y="424724"/>
            <a:ext cx="49359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Resumo Executivo</a:t>
            </a:r>
          </a:p>
        </p:txBody>
      </p:sp>
      <p:sp>
        <p:nvSpPr>
          <p:cNvPr id="187" name="Google Shape;158;p21"/>
          <p:cNvSpPr/>
          <p:nvPr/>
        </p:nvSpPr>
        <p:spPr>
          <a:xfrm>
            <a:off x="4743975" y="2193425"/>
            <a:ext cx="29370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8" name="Google Shape;159;p21"/>
          <p:cNvSpPr txBox="1"/>
          <p:nvPr/>
        </p:nvSpPr>
        <p:spPr>
          <a:xfrm>
            <a:off x="4680449" y="2300124"/>
            <a:ext cx="34395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Avaliação/Aprovação com Motivação/Percepção de Crescimento</a:t>
            </a:r>
          </a:p>
        </p:txBody>
      </p:sp>
      <p:sp>
        <p:nvSpPr>
          <p:cNvPr id="189" name="Google Shape;160;p21"/>
          <p:cNvSpPr txBox="1"/>
          <p:nvPr/>
        </p:nvSpPr>
        <p:spPr>
          <a:xfrm>
            <a:off x="1906600" y="358575"/>
            <a:ext cx="5218056" cy="97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52865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Avaliação de Gestão Municipal - Regina da Saúde</a:t>
            </a:r>
          </a:p>
        </p:txBody>
      </p:sp>
      <p:sp>
        <p:nvSpPr>
          <p:cNvPr id="190" name="Google Shape;161;p21"/>
          <p:cNvSpPr/>
          <p:nvPr/>
        </p:nvSpPr>
        <p:spPr>
          <a:xfrm>
            <a:off x="891550" y="424724"/>
            <a:ext cx="926100" cy="92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DF6E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pic>
        <p:nvPicPr>
          <p:cNvPr id="191" name="Google Shape;162;p21" descr="Google Shape;162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00" y="550274"/>
            <a:ext cx="675001" cy="6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oogle Shape;163;p21" descr="Google Shape;163;p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4938" y="94050"/>
            <a:ext cx="1103813" cy="4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